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F9CC2-6147-4671-9F0B-F653B792628B}" v="48" dt="2024-09-17T15:25:52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Download Speeds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Download Before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Arnold</c:v>
                </c:pt>
                <c:pt idx="1">
                  <c:v>Forest Meadows</c:v>
                </c:pt>
                <c:pt idx="2">
                  <c:v>Hunters</c:v>
                </c:pt>
                <c:pt idx="3">
                  <c:v>La Contenta (Projected)</c:v>
                </c:pt>
                <c:pt idx="4">
                  <c:v>White Pine's Barn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3</c:v>
                </c:pt>
                <c:pt idx="2">
                  <c:v>4</c:v>
                </c:pt>
                <c:pt idx="3">
                  <c:v>9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F1-48AE-BD4D-9AF2868F3E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Download Starlink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Arnold</c:v>
                </c:pt>
                <c:pt idx="1">
                  <c:v>Forest Meadows</c:v>
                </c:pt>
                <c:pt idx="2">
                  <c:v>Hunters</c:v>
                </c:pt>
                <c:pt idx="3">
                  <c:v>La Contenta (Projected)</c:v>
                </c:pt>
                <c:pt idx="4">
                  <c:v>White Pine's Barn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163</c:v>
                </c:pt>
                <c:pt idx="1">
                  <c:v>189</c:v>
                </c:pt>
                <c:pt idx="2">
                  <c:v>140</c:v>
                </c:pt>
                <c:pt idx="3">
                  <c:v>150</c:v>
                </c:pt>
                <c:pt idx="4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F1-48AE-BD4D-9AF2868F3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0911696"/>
        <c:axId val="1380911216"/>
      </c:barChart>
      <c:catAx>
        <c:axId val="138091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911216"/>
        <c:crosses val="autoZero"/>
        <c:auto val="1"/>
        <c:lblAlgn val="ctr"/>
        <c:lblOffset val="100"/>
        <c:noMultiLvlLbl val="0"/>
      </c:catAx>
      <c:valAx>
        <c:axId val="138091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91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Upload Speeds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Upload Before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Arnold WWTP</c:v>
                </c:pt>
                <c:pt idx="1">
                  <c:v>Forest Meadows WWTP</c:v>
                </c:pt>
                <c:pt idx="2">
                  <c:v>Hunters WTP</c:v>
                </c:pt>
                <c:pt idx="3">
                  <c:v>La Contenta WWTP</c:v>
                </c:pt>
                <c:pt idx="4">
                  <c:v>White Pine's Maintenance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8</c:v>
                </c:pt>
                <c:pt idx="3">
                  <c:v>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4-4073-9520-98BE18313F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Upload Starlink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Arnold WWTP</c:v>
                </c:pt>
                <c:pt idx="1">
                  <c:v>Forest Meadows WWTP</c:v>
                </c:pt>
                <c:pt idx="2">
                  <c:v>Hunters WTP</c:v>
                </c:pt>
                <c:pt idx="3">
                  <c:v>La Contenta WWTP</c:v>
                </c:pt>
                <c:pt idx="4">
                  <c:v>White Pine's Maintenance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</c:v>
                </c:pt>
                <c:pt idx="1">
                  <c:v>9</c:v>
                </c:pt>
                <c:pt idx="2">
                  <c:v>10</c:v>
                </c:pt>
                <c:pt idx="3">
                  <c:v>9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84-4073-9520-98BE18313F2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Arnold WWTP</c:v>
                </c:pt>
                <c:pt idx="1">
                  <c:v>Forest Meadows WWTP</c:v>
                </c:pt>
                <c:pt idx="2">
                  <c:v>Hunters WTP</c:v>
                </c:pt>
                <c:pt idx="3">
                  <c:v>La Contenta WWTP</c:v>
                </c:pt>
                <c:pt idx="4">
                  <c:v>White Pine's Maintenance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E84-4073-9520-98BE18313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9610608"/>
        <c:axId val="519613488"/>
      </c:barChart>
      <c:catAx>
        <c:axId val="51961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613488"/>
        <c:crosses val="autoZero"/>
        <c:auto val="1"/>
        <c:lblAlgn val="ctr"/>
        <c:lblOffset val="100"/>
        <c:noMultiLvlLbl val="0"/>
      </c:catAx>
      <c:valAx>
        <c:axId val="51961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61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00EFA-814F-4CFA-875E-B4768EA6617A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BCDC63C-067C-44DA-9D79-557022476436}">
      <dgm:prSet/>
      <dgm:spPr/>
      <dgm:t>
        <a:bodyPr/>
        <a:lstStyle/>
        <a:p>
          <a:r>
            <a:rPr lang="en-US"/>
            <a:t>AT&amp;T or Volcano (DSL)</a:t>
          </a:r>
        </a:p>
      </dgm:t>
    </dgm:pt>
    <dgm:pt modelId="{53D35E68-1F85-4045-8C26-AA73E205E87A}" type="parTrans" cxnId="{B8F7DAFD-643E-424D-AF89-DEA452A662A3}">
      <dgm:prSet/>
      <dgm:spPr/>
      <dgm:t>
        <a:bodyPr/>
        <a:lstStyle/>
        <a:p>
          <a:endParaRPr lang="en-US"/>
        </a:p>
      </dgm:t>
    </dgm:pt>
    <dgm:pt modelId="{7AF577D1-244B-4A29-AD86-831D7F09E07F}" type="sibTrans" cxnId="{B8F7DAFD-643E-424D-AF89-DEA452A662A3}">
      <dgm:prSet/>
      <dgm:spPr/>
      <dgm:t>
        <a:bodyPr/>
        <a:lstStyle/>
        <a:p>
          <a:endParaRPr lang="en-US"/>
        </a:p>
      </dgm:t>
    </dgm:pt>
    <dgm:pt modelId="{F4CC282C-40D6-4684-A6D2-DA2D3D415A15}">
      <dgm:prSet/>
      <dgm:spPr/>
      <dgm:t>
        <a:bodyPr/>
        <a:lstStyle/>
        <a:p>
          <a:r>
            <a:rPr lang="en-US"/>
            <a:t>Comcast (Cable)</a:t>
          </a:r>
        </a:p>
      </dgm:t>
    </dgm:pt>
    <dgm:pt modelId="{72B37004-436D-4B7A-978C-33EE5067F1F1}" type="parTrans" cxnId="{4376A033-1D1A-43C4-899D-1AF1FAF5C5EE}">
      <dgm:prSet/>
      <dgm:spPr/>
      <dgm:t>
        <a:bodyPr/>
        <a:lstStyle/>
        <a:p>
          <a:endParaRPr lang="en-US"/>
        </a:p>
      </dgm:t>
    </dgm:pt>
    <dgm:pt modelId="{F3A30511-772B-4E73-A214-C9F8ABE9B455}" type="sibTrans" cxnId="{4376A033-1D1A-43C4-899D-1AF1FAF5C5EE}">
      <dgm:prSet/>
      <dgm:spPr/>
      <dgm:t>
        <a:bodyPr/>
        <a:lstStyle/>
        <a:p>
          <a:endParaRPr lang="en-US"/>
        </a:p>
      </dgm:t>
    </dgm:pt>
    <dgm:pt modelId="{ACE4A276-767B-422D-90AA-F75E99905F8E}">
      <dgm:prSet/>
      <dgm:spPr/>
      <dgm:t>
        <a:bodyPr/>
        <a:lstStyle/>
        <a:p>
          <a:r>
            <a:rPr lang="en-US"/>
            <a:t>Conifer Point-to-Point (P2P)</a:t>
          </a:r>
        </a:p>
      </dgm:t>
    </dgm:pt>
    <dgm:pt modelId="{0A57EB47-DD6B-48DE-A2BA-0F73B9CE336D}" type="parTrans" cxnId="{C7432B8E-FE83-4584-B314-4A3341700D2C}">
      <dgm:prSet/>
      <dgm:spPr/>
      <dgm:t>
        <a:bodyPr/>
        <a:lstStyle/>
        <a:p>
          <a:endParaRPr lang="en-US"/>
        </a:p>
      </dgm:t>
    </dgm:pt>
    <dgm:pt modelId="{C085D972-DD70-4A42-A04B-62BCAF26C391}" type="sibTrans" cxnId="{C7432B8E-FE83-4584-B314-4A3341700D2C}">
      <dgm:prSet/>
      <dgm:spPr/>
      <dgm:t>
        <a:bodyPr/>
        <a:lstStyle/>
        <a:p>
          <a:endParaRPr lang="en-US"/>
        </a:p>
      </dgm:t>
    </dgm:pt>
    <dgm:pt modelId="{D1A505BF-B5EE-4D13-ACC0-A3986DCFDAC6}">
      <dgm:prSet/>
      <dgm:spPr/>
      <dgm:t>
        <a:bodyPr/>
        <a:lstStyle/>
        <a:p>
          <a:r>
            <a:rPr lang="en-US"/>
            <a:t>Cellular (AT&amp;T or Verizon)</a:t>
          </a:r>
        </a:p>
      </dgm:t>
    </dgm:pt>
    <dgm:pt modelId="{F2B4B969-952B-48C8-987F-D4ACBE38B7D6}" type="parTrans" cxnId="{25450735-7B9A-41B0-BCE2-DBC8B54F9DEF}">
      <dgm:prSet/>
      <dgm:spPr/>
      <dgm:t>
        <a:bodyPr/>
        <a:lstStyle/>
        <a:p>
          <a:endParaRPr lang="en-US"/>
        </a:p>
      </dgm:t>
    </dgm:pt>
    <dgm:pt modelId="{8122382B-F115-49FD-ADB3-B63E4C558573}" type="sibTrans" cxnId="{25450735-7B9A-41B0-BCE2-DBC8B54F9DEF}">
      <dgm:prSet/>
      <dgm:spPr/>
      <dgm:t>
        <a:bodyPr/>
        <a:lstStyle/>
        <a:p>
          <a:endParaRPr lang="en-US"/>
        </a:p>
      </dgm:t>
    </dgm:pt>
    <dgm:pt modelId="{16AA0D56-F938-4737-B833-F12F90952ABF}">
      <dgm:prSet/>
      <dgm:spPr/>
      <dgm:t>
        <a:bodyPr/>
        <a:lstStyle/>
        <a:p>
          <a:r>
            <a:rPr lang="en-US"/>
            <a:t>Starlink (Satellite)</a:t>
          </a:r>
        </a:p>
      </dgm:t>
    </dgm:pt>
    <dgm:pt modelId="{E35B5124-D574-4FE1-9449-F5EC3E04D48A}" type="sibTrans" cxnId="{764BE242-DFE2-4CD4-9F36-8556FDAEAC08}">
      <dgm:prSet/>
      <dgm:spPr/>
      <dgm:t>
        <a:bodyPr/>
        <a:lstStyle/>
        <a:p>
          <a:endParaRPr lang="en-US"/>
        </a:p>
      </dgm:t>
    </dgm:pt>
    <dgm:pt modelId="{3E631E8E-8B29-43FD-9BAA-414A40B0182C}" type="parTrans" cxnId="{764BE242-DFE2-4CD4-9F36-8556FDAEAC08}">
      <dgm:prSet/>
      <dgm:spPr/>
      <dgm:t>
        <a:bodyPr/>
        <a:lstStyle/>
        <a:p>
          <a:endParaRPr lang="en-US"/>
        </a:p>
      </dgm:t>
    </dgm:pt>
    <dgm:pt modelId="{5A49F59D-7BAD-4D43-AD15-E8AEFAB91F89}" type="pres">
      <dgm:prSet presAssocID="{FC700EFA-814F-4CFA-875E-B4768EA6617A}" presName="diagram" presStyleCnt="0">
        <dgm:presLayoutVars>
          <dgm:dir/>
          <dgm:resizeHandles val="exact"/>
        </dgm:presLayoutVars>
      </dgm:prSet>
      <dgm:spPr/>
    </dgm:pt>
    <dgm:pt modelId="{4272985F-04A1-4A28-B543-9C59FB6A2FD1}" type="pres">
      <dgm:prSet presAssocID="{3BCDC63C-067C-44DA-9D79-557022476436}" presName="node" presStyleLbl="node1" presStyleIdx="0" presStyleCnt="5">
        <dgm:presLayoutVars>
          <dgm:bulletEnabled val="1"/>
        </dgm:presLayoutVars>
      </dgm:prSet>
      <dgm:spPr/>
    </dgm:pt>
    <dgm:pt modelId="{EB5CBE11-206E-46DC-839D-F8CEEC7FCB60}" type="pres">
      <dgm:prSet presAssocID="{7AF577D1-244B-4A29-AD86-831D7F09E07F}" presName="sibTrans" presStyleCnt="0"/>
      <dgm:spPr/>
    </dgm:pt>
    <dgm:pt modelId="{2CEDF8BB-AFA1-4703-AA7A-F35AD2F62A79}" type="pres">
      <dgm:prSet presAssocID="{F4CC282C-40D6-4684-A6D2-DA2D3D415A15}" presName="node" presStyleLbl="node1" presStyleIdx="1" presStyleCnt="5">
        <dgm:presLayoutVars>
          <dgm:bulletEnabled val="1"/>
        </dgm:presLayoutVars>
      </dgm:prSet>
      <dgm:spPr/>
    </dgm:pt>
    <dgm:pt modelId="{FB3ABC6E-E161-4ABD-BFD7-7A3D0F4A9403}" type="pres">
      <dgm:prSet presAssocID="{F3A30511-772B-4E73-A214-C9F8ABE9B455}" presName="sibTrans" presStyleCnt="0"/>
      <dgm:spPr/>
    </dgm:pt>
    <dgm:pt modelId="{D086DEF1-B3A6-48B3-A753-67A39BCB89BF}" type="pres">
      <dgm:prSet presAssocID="{ACE4A276-767B-422D-90AA-F75E99905F8E}" presName="node" presStyleLbl="node1" presStyleIdx="2" presStyleCnt="5">
        <dgm:presLayoutVars>
          <dgm:bulletEnabled val="1"/>
        </dgm:presLayoutVars>
      </dgm:prSet>
      <dgm:spPr/>
    </dgm:pt>
    <dgm:pt modelId="{15C52E55-07A7-4F54-939D-6A6B90A01AAE}" type="pres">
      <dgm:prSet presAssocID="{C085D972-DD70-4A42-A04B-62BCAF26C391}" presName="sibTrans" presStyleCnt="0"/>
      <dgm:spPr/>
    </dgm:pt>
    <dgm:pt modelId="{AFE0D125-A0E3-468D-A265-6609DB6B88DF}" type="pres">
      <dgm:prSet presAssocID="{D1A505BF-B5EE-4D13-ACC0-A3986DCFDAC6}" presName="node" presStyleLbl="node1" presStyleIdx="3" presStyleCnt="5">
        <dgm:presLayoutVars>
          <dgm:bulletEnabled val="1"/>
        </dgm:presLayoutVars>
      </dgm:prSet>
      <dgm:spPr/>
    </dgm:pt>
    <dgm:pt modelId="{0B59C3BE-317A-44BF-8C83-20F6ECE6185C}" type="pres">
      <dgm:prSet presAssocID="{8122382B-F115-49FD-ADB3-B63E4C558573}" presName="sibTrans" presStyleCnt="0"/>
      <dgm:spPr/>
    </dgm:pt>
    <dgm:pt modelId="{BDF88503-A82E-44BB-81DE-82D118BF7C27}" type="pres">
      <dgm:prSet presAssocID="{16AA0D56-F938-4737-B833-F12F90952ABF}" presName="node" presStyleLbl="node1" presStyleIdx="4" presStyleCnt="5">
        <dgm:presLayoutVars>
          <dgm:bulletEnabled val="1"/>
        </dgm:presLayoutVars>
      </dgm:prSet>
      <dgm:spPr/>
    </dgm:pt>
  </dgm:ptLst>
  <dgm:cxnLst>
    <dgm:cxn modelId="{CA5E9A0B-3E29-415F-8B0B-92EA63C96414}" type="presOf" srcId="{ACE4A276-767B-422D-90AA-F75E99905F8E}" destId="{D086DEF1-B3A6-48B3-A753-67A39BCB89BF}" srcOrd="0" destOrd="0" presId="urn:microsoft.com/office/officeart/2005/8/layout/default"/>
    <dgm:cxn modelId="{0CE18D13-10B2-4E1A-879D-6562B0073474}" type="presOf" srcId="{3BCDC63C-067C-44DA-9D79-557022476436}" destId="{4272985F-04A1-4A28-B543-9C59FB6A2FD1}" srcOrd="0" destOrd="0" presId="urn:microsoft.com/office/officeart/2005/8/layout/default"/>
    <dgm:cxn modelId="{4376A033-1D1A-43C4-899D-1AF1FAF5C5EE}" srcId="{FC700EFA-814F-4CFA-875E-B4768EA6617A}" destId="{F4CC282C-40D6-4684-A6D2-DA2D3D415A15}" srcOrd="1" destOrd="0" parTransId="{72B37004-436D-4B7A-978C-33EE5067F1F1}" sibTransId="{F3A30511-772B-4E73-A214-C9F8ABE9B455}"/>
    <dgm:cxn modelId="{25450735-7B9A-41B0-BCE2-DBC8B54F9DEF}" srcId="{FC700EFA-814F-4CFA-875E-B4768EA6617A}" destId="{D1A505BF-B5EE-4D13-ACC0-A3986DCFDAC6}" srcOrd="3" destOrd="0" parTransId="{F2B4B969-952B-48C8-987F-D4ACBE38B7D6}" sibTransId="{8122382B-F115-49FD-ADB3-B63E4C558573}"/>
    <dgm:cxn modelId="{764BE242-DFE2-4CD4-9F36-8556FDAEAC08}" srcId="{FC700EFA-814F-4CFA-875E-B4768EA6617A}" destId="{16AA0D56-F938-4737-B833-F12F90952ABF}" srcOrd="4" destOrd="0" parTransId="{3E631E8E-8B29-43FD-9BAA-414A40B0182C}" sibTransId="{E35B5124-D574-4FE1-9449-F5EC3E04D48A}"/>
    <dgm:cxn modelId="{5F470246-1947-4F3E-B1EE-3F000940CB69}" type="presOf" srcId="{FC700EFA-814F-4CFA-875E-B4768EA6617A}" destId="{5A49F59D-7BAD-4D43-AD15-E8AEFAB91F89}" srcOrd="0" destOrd="0" presId="urn:microsoft.com/office/officeart/2005/8/layout/default"/>
    <dgm:cxn modelId="{C7432B8E-FE83-4584-B314-4A3341700D2C}" srcId="{FC700EFA-814F-4CFA-875E-B4768EA6617A}" destId="{ACE4A276-767B-422D-90AA-F75E99905F8E}" srcOrd="2" destOrd="0" parTransId="{0A57EB47-DD6B-48DE-A2BA-0F73B9CE336D}" sibTransId="{C085D972-DD70-4A42-A04B-62BCAF26C391}"/>
    <dgm:cxn modelId="{61816B8F-00FE-4ECE-A86D-6ED7395D5EE6}" type="presOf" srcId="{F4CC282C-40D6-4684-A6D2-DA2D3D415A15}" destId="{2CEDF8BB-AFA1-4703-AA7A-F35AD2F62A79}" srcOrd="0" destOrd="0" presId="urn:microsoft.com/office/officeart/2005/8/layout/default"/>
    <dgm:cxn modelId="{30B710A0-485A-4794-A186-68EDB37FE34A}" type="presOf" srcId="{16AA0D56-F938-4737-B833-F12F90952ABF}" destId="{BDF88503-A82E-44BB-81DE-82D118BF7C27}" srcOrd="0" destOrd="0" presId="urn:microsoft.com/office/officeart/2005/8/layout/default"/>
    <dgm:cxn modelId="{F24210DD-05AE-4F17-8EAE-1717916B3E51}" type="presOf" srcId="{D1A505BF-B5EE-4D13-ACC0-A3986DCFDAC6}" destId="{AFE0D125-A0E3-468D-A265-6609DB6B88DF}" srcOrd="0" destOrd="0" presId="urn:microsoft.com/office/officeart/2005/8/layout/default"/>
    <dgm:cxn modelId="{B8F7DAFD-643E-424D-AF89-DEA452A662A3}" srcId="{FC700EFA-814F-4CFA-875E-B4768EA6617A}" destId="{3BCDC63C-067C-44DA-9D79-557022476436}" srcOrd="0" destOrd="0" parTransId="{53D35E68-1F85-4045-8C26-AA73E205E87A}" sibTransId="{7AF577D1-244B-4A29-AD86-831D7F09E07F}"/>
    <dgm:cxn modelId="{2DC60BDD-DAC2-467D-9074-9288F60568A4}" type="presParOf" srcId="{5A49F59D-7BAD-4D43-AD15-E8AEFAB91F89}" destId="{4272985F-04A1-4A28-B543-9C59FB6A2FD1}" srcOrd="0" destOrd="0" presId="urn:microsoft.com/office/officeart/2005/8/layout/default"/>
    <dgm:cxn modelId="{19EE24AD-474E-41DD-992B-A76396259DA2}" type="presParOf" srcId="{5A49F59D-7BAD-4D43-AD15-E8AEFAB91F89}" destId="{EB5CBE11-206E-46DC-839D-F8CEEC7FCB60}" srcOrd="1" destOrd="0" presId="urn:microsoft.com/office/officeart/2005/8/layout/default"/>
    <dgm:cxn modelId="{E20D14E4-3AC6-4769-AE61-8DC42BCC0045}" type="presParOf" srcId="{5A49F59D-7BAD-4D43-AD15-E8AEFAB91F89}" destId="{2CEDF8BB-AFA1-4703-AA7A-F35AD2F62A79}" srcOrd="2" destOrd="0" presId="urn:microsoft.com/office/officeart/2005/8/layout/default"/>
    <dgm:cxn modelId="{FEBD88F7-D8F4-4463-8F24-F5933081CF31}" type="presParOf" srcId="{5A49F59D-7BAD-4D43-AD15-E8AEFAB91F89}" destId="{FB3ABC6E-E161-4ABD-BFD7-7A3D0F4A9403}" srcOrd="3" destOrd="0" presId="urn:microsoft.com/office/officeart/2005/8/layout/default"/>
    <dgm:cxn modelId="{3692F310-E675-47E0-A972-B42D8F9C9873}" type="presParOf" srcId="{5A49F59D-7BAD-4D43-AD15-E8AEFAB91F89}" destId="{D086DEF1-B3A6-48B3-A753-67A39BCB89BF}" srcOrd="4" destOrd="0" presId="urn:microsoft.com/office/officeart/2005/8/layout/default"/>
    <dgm:cxn modelId="{5158DF16-86FA-4A51-9020-66CC9E8B684E}" type="presParOf" srcId="{5A49F59D-7BAD-4D43-AD15-E8AEFAB91F89}" destId="{15C52E55-07A7-4F54-939D-6A6B90A01AAE}" srcOrd="5" destOrd="0" presId="urn:microsoft.com/office/officeart/2005/8/layout/default"/>
    <dgm:cxn modelId="{1E36431F-88BB-4783-A38F-C985568B6AAD}" type="presParOf" srcId="{5A49F59D-7BAD-4D43-AD15-E8AEFAB91F89}" destId="{AFE0D125-A0E3-468D-A265-6609DB6B88DF}" srcOrd="6" destOrd="0" presId="urn:microsoft.com/office/officeart/2005/8/layout/default"/>
    <dgm:cxn modelId="{902C2049-E2C7-4EF2-9077-C3DB0383D89D}" type="presParOf" srcId="{5A49F59D-7BAD-4D43-AD15-E8AEFAB91F89}" destId="{0B59C3BE-317A-44BF-8C83-20F6ECE6185C}" srcOrd="7" destOrd="0" presId="urn:microsoft.com/office/officeart/2005/8/layout/default"/>
    <dgm:cxn modelId="{71C97B2E-8251-4B56-9CEE-DAED808F8529}" type="presParOf" srcId="{5A49F59D-7BAD-4D43-AD15-E8AEFAB91F89}" destId="{BDF88503-A82E-44BB-81DE-82D118BF7C2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2985F-04A1-4A28-B543-9C59FB6A2FD1}">
      <dsp:nvSpPr>
        <dsp:cNvPr id="0" name=""/>
        <dsp:cNvSpPr/>
      </dsp:nvSpPr>
      <dsp:spPr>
        <a:xfrm>
          <a:off x="532675" y="1493"/>
          <a:ext cx="2542210" cy="15253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AT&amp;T or Volcano (DSL)</a:t>
          </a:r>
        </a:p>
      </dsp:txBody>
      <dsp:txXfrm>
        <a:off x="532675" y="1493"/>
        <a:ext cx="2542210" cy="1525326"/>
      </dsp:txXfrm>
    </dsp:sp>
    <dsp:sp modelId="{2CEDF8BB-AFA1-4703-AA7A-F35AD2F62A79}">
      <dsp:nvSpPr>
        <dsp:cNvPr id="0" name=""/>
        <dsp:cNvSpPr/>
      </dsp:nvSpPr>
      <dsp:spPr>
        <a:xfrm>
          <a:off x="3329107" y="1493"/>
          <a:ext cx="2542210" cy="1525326"/>
        </a:xfrm>
        <a:prstGeom prst="rect">
          <a:avLst/>
        </a:prstGeom>
        <a:gradFill rotWithShape="0">
          <a:gsLst>
            <a:gs pos="0">
              <a:schemeClr val="accent5">
                <a:hueOff val="581886"/>
                <a:satOff val="1939"/>
                <a:lumOff val="220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581886"/>
                <a:satOff val="1939"/>
                <a:lumOff val="220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Comcast (Cable)</a:t>
          </a:r>
        </a:p>
      </dsp:txBody>
      <dsp:txXfrm>
        <a:off x="3329107" y="1493"/>
        <a:ext cx="2542210" cy="1525326"/>
      </dsp:txXfrm>
    </dsp:sp>
    <dsp:sp modelId="{D086DEF1-B3A6-48B3-A753-67A39BCB89BF}">
      <dsp:nvSpPr>
        <dsp:cNvPr id="0" name=""/>
        <dsp:cNvSpPr/>
      </dsp:nvSpPr>
      <dsp:spPr>
        <a:xfrm>
          <a:off x="532675" y="1781041"/>
          <a:ext cx="2542210" cy="1525326"/>
        </a:xfrm>
        <a:prstGeom prst="rect">
          <a:avLst/>
        </a:prstGeom>
        <a:gradFill rotWithShape="0">
          <a:gsLst>
            <a:gs pos="0">
              <a:schemeClr val="accent5">
                <a:hueOff val="1163773"/>
                <a:satOff val="3877"/>
                <a:lumOff val="4412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163773"/>
                <a:satOff val="3877"/>
                <a:lumOff val="4412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Conifer Point-to-Point (P2P)</a:t>
          </a:r>
        </a:p>
      </dsp:txBody>
      <dsp:txXfrm>
        <a:off x="532675" y="1781041"/>
        <a:ext cx="2542210" cy="1525326"/>
      </dsp:txXfrm>
    </dsp:sp>
    <dsp:sp modelId="{AFE0D125-A0E3-468D-A265-6609DB6B88DF}">
      <dsp:nvSpPr>
        <dsp:cNvPr id="0" name=""/>
        <dsp:cNvSpPr/>
      </dsp:nvSpPr>
      <dsp:spPr>
        <a:xfrm>
          <a:off x="3329107" y="1781041"/>
          <a:ext cx="2542210" cy="1525326"/>
        </a:xfrm>
        <a:prstGeom prst="rect">
          <a:avLst/>
        </a:prstGeom>
        <a:gradFill rotWithShape="0">
          <a:gsLst>
            <a:gs pos="0">
              <a:schemeClr val="accent5">
                <a:hueOff val="1745659"/>
                <a:satOff val="5816"/>
                <a:lumOff val="661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745659"/>
                <a:satOff val="5816"/>
                <a:lumOff val="661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Cellular (AT&amp;T or Verizon)</a:t>
          </a:r>
        </a:p>
      </dsp:txBody>
      <dsp:txXfrm>
        <a:off x="3329107" y="1781041"/>
        <a:ext cx="2542210" cy="1525326"/>
      </dsp:txXfrm>
    </dsp:sp>
    <dsp:sp modelId="{BDF88503-A82E-44BB-81DE-82D118BF7C27}">
      <dsp:nvSpPr>
        <dsp:cNvPr id="0" name=""/>
        <dsp:cNvSpPr/>
      </dsp:nvSpPr>
      <dsp:spPr>
        <a:xfrm>
          <a:off x="1930891" y="3560588"/>
          <a:ext cx="2542210" cy="1525326"/>
        </a:xfrm>
        <a:prstGeom prst="rect">
          <a:avLst/>
        </a:prstGeom>
        <a:gradFill rotWithShape="0">
          <a:gsLst>
            <a:gs pos="0">
              <a:schemeClr val="accent5">
                <a:hueOff val="2327545"/>
                <a:satOff val="7755"/>
                <a:lumOff val="8823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2327545"/>
                <a:satOff val="7755"/>
                <a:lumOff val="8823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Starlink (Satellite)</a:t>
          </a:r>
        </a:p>
      </dsp:txBody>
      <dsp:txXfrm>
        <a:off x="1930891" y="3560588"/>
        <a:ext cx="2542210" cy="1525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1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1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457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5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8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7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4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1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0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0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6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3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6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5BECF-7046-415B-8645-2842C6AB4B5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75DA0-9771-42B9-A36E-98C4B0D2C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75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01297-F32B-D707-5B30-F2F502270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  <a:ln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-US" sz="88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CCWD</a:t>
            </a:r>
            <a:r>
              <a:rPr lang="en-US" sz="8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8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IT</a:t>
            </a:r>
            <a:br>
              <a:rPr lang="en-US" sz="88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88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Tech byte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63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B93162-635C-46F5-97EC-E98C1659F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2BCBD1-230F-62B3-89C0-068D17949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6008" y="1"/>
            <a:ext cx="7555991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Internet Speeds</a:t>
            </a: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Challenges with Internet Service Providers (ISP)s</a:t>
            </a: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Support for Employees and Devices</a:t>
            </a: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Costs Savings</a:t>
            </a: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Grant Opportunity!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6584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36AF5E-29D1-11D2-439A-68F126EE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0" y="764373"/>
            <a:ext cx="9201150" cy="1293028"/>
          </a:xfrm>
        </p:spPr>
        <p:txBody>
          <a:bodyPr>
            <a:normAutofit/>
          </a:bodyPr>
          <a:lstStyle/>
          <a:p>
            <a:r>
              <a:rPr lang="en-US" b="1">
                <a:ln w="12700">
                  <a:solidFill>
                    <a:schemeClr val="bg1"/>
                  </a:solidFill>
                </a:ln>
              </a:rPr>
              <a:t>Internet Speeds Before and After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5BA090D-E7B9-D1C4-DCBC-F1C7CDB25D6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263983"/>
              </p:ext>
            </p:extLst>
          </p:nvPr>
        </p:nvGraphicFramePr>
        <p:xfrm>
          <a:off x="-1" y="1649896"/>
          <a:ext cx="6019801" cy="520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88D5C9D7-2816-D208-9F87-BFC5D556487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64683084"/>
              </p:ext>
            </p:extLst>
          </p:nvPr>
        </p:nvGraphicFramePr>
        <p:xfrm>
          <a:off x="6172199" y="1649896"/>
          <a:ext cx="6019801" cy="520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944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D2399-7475-404C-BAC9-E55E16769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748104-6E76-4AD9-9940-82154F97E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53572-11A8-1FB3-457C-69280B64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66163"/>
            <a:ext cx="4572000" cy="5148371"/>
          </a:xfrm>
        </p:spPr>
        <p:txBody>
          <a:bodyPr>
            <a:normAutofit/>
          </a:bodyPr>
          <a:lstStyle/>
          <a:p>
            <a:r>
              <a:rPr lang="en-US" b="1">
                <a:ln w="12700">
                  <a:solidFill>
                    <a:schemeClr val="bg1"/>
                  </a:solidFill>
                </a:ln>
              </a:rPr>
              <a:t>Internet service provider (ISP)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0E09727-6A7A-B686-7A4D-8057A8744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000859"/>
              </p:ext>
            </p:extLst>
          </p:nvPr>
        </p:nvGraphicFramePr>
        <p:xfrm>
          <a:off x="4678344" y="1127125"/>
          <a:ext cx="6403994" cy="508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2970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3572-11A8-1FB3-457C-69280B64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53" y="764373"/>
            <a:ext cx="10702048" cy="1293028"/>
          </a:xfrm>
        </p:spPr>
        <p:txBody>
          <a:bodyPr>
            <a:normAutofit/>
          </a:bodyPr>
          <a:lstStyle/>
          <a:p>
            <a:r>
              <a:rPr lang="en-US" b="1">
                <a:ln w="12700">
                  <a:solidFill>
                    <a:schemeClr val="bg1"/>
                  </a:solidFill>
                </a:ln>
              </a:rPr>
              <a:t>Internet Service Provider Comparison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0EDD65-F7C2-67CD-424B-8F060D2E3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547224"/>
              </p:ext>
            </p:extLst>
          </p:nvPr>
        </p:nvGraphicFramePr>
        <p:xfrm>
          <a:off x="685800" y="1809344"/>
          <a:ext cx="10820400" cy="40389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2353">
                  <a:extLst>
                    <a:ext uri="{9D8B030D-6E8A-4147-A177-3AD203B41FA5}">
                      <a16:colId xmlns:a16="http://schemas.microsoft.com/office/drawing/2014/main" val="1341311416"/>
                    </a:ext>
                  </a:extLst>
                </a:gridCol>
                <a:gridCol w="1841770">
                  <a:extLst>
                    <a:ext uri="{9D8B030D-6E8A-4147-A177-3AD203B41FA5}">
                      <a16:colId xmlns:a16="http://schemas.microsoft.com/office/drawing/2014/main" val="912958090"/>
                    </a:ext>
                  </a:extLst>
                </a:gridCol>
                <a:gridCol w="1731524">
                  <a:extLst>
                    <a:ext uri="{9D8B030D-6E8A-4147-A177-3AD203B41FA5}">
                      <a16:colId xmlns:a16="http://schemas.microsoft.com/office/drawing/2014/main" val="2188051584"/>
                    </a:ext>
                  </a:extLst>
                </a:gridCol>
                <a:gridCol w="1848255">
                  <a:extLst>
                    <a:ext uri="{9D8B030D-6E8A-4147-A177-3AD203B41FA5}">
                      <a16:colId xmlns:a16="http://schemas.microsoft.com/office/drawing/2014/main" val="1987707918"/>
                    </a:ext>
                  </a:extLst>
                </a:gridCol>
                <a:gridCol w="1953098">
                  <a:extLst>
                    <a:ext uri="{9D8B030D-6E8A-4147-A177-3AD203B41FA5}">
                      <a16:colId xmlns:a16="http://schemas.microsoft.com/office/drawing/2014/main" val="633273792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3017201243"/>
                    </a:ext>
                  </a:extLst>
                </a:gridCol>
              </a:tblGrid>
              <a:tr h="8041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AT&amp;T or Volcano (DSL)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Comcast (Cable)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Conifer Point-to-Point (P2P)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Cellular (AT&amp;T or Verizon)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Starlink (Satellite)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687906"/>
                  </a:ext>
                </a:extLst>
              </a:tr>
              <a:tr h="148639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Availability of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Throughout the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Mostly along the major Highways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Line-of-sight to a tower they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Mostly in higher populated areas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Line-of-sight to the sky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732372"/>
                  </a:ext>
                </a:extLst>
              </a:tr>
              <a:tr h="88718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Performance</a:t>
                      </a:r>
                    </a:p>
                    <a:p>
                      <a:pPr algn="ctr"/>
                      <a:r>
                        <a:rPr lang="en-US"/>
                        <a:t>Download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Mbps – </a:t>
                      </a:r>
                      <a:br>
                        <a:rPr lang="en-US"/>
                      </a:br>
                      <a:r>
                        <a:rPr lang="en-US"/>
                        <a:t>15 Mbps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 Mbps – 1000 Mbps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 Mbps – 50 Mbps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Mbps – 50 Mbps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 Mbps – </a:t>
                      </a:r>
                      <a:br>
                        <a:rPr lang="en-US"/>
                      </a:br>
                      <a:r>
                        <a:rPr lang="en-US"/>
                        <a:t>300 Mbps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340734"/>
                  </a:ext>
                </a:extLst>
              </a:tr>
              <a:tr h="86116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~$40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~$75 - $600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~$50 - $175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~$50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~$120 - $250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19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94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0544-D468-6D74-F782-6327B612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8" y="764373"/>
            <a:ext cx="11039273" cy="1293028"/>
          </a:xfrm>
        </p:spPr>
        <p:txBody>
          <a:bodyPr>
            <a:normAutofit/>
          </a:bodyPr>
          <a:lstStyle/>
          <a:p>
            <a:r>
              <a:rPr lang="en-US" sz="4400" b="1">
                <a:ln w="12700">
                  <a:solidFill>
                    <a:schemeClr val="bg1"/>
                  </a:solidFill>
                </a:ln>
              </a:rPr>
              <a:t>Support for Employees and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5C7F-68F5-A937-6CB1-D146BB63D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Ability to Remote to Devices to assist</a:t>
            </a:r>
          </a:p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Keep devices up-to-date with the latest security software</a:t>
            </a:r>
          </a:p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Reasonable loading times for Employees to access needed resources</a:t>
            </a:r>
          </a:p>
          <a:p>
            <a:endParaRPr lang="en-US" sz="2800" b="1">
              <a:ln w="12700">
                <a:solidFill>
                  <a:schemeClr val="bg1"/>
                </a:solidFill>
              </a:ln>
            </a:endParaRPr>
          </a:p>
          <a:p>
            <a:endParaRPr lang="en-US" sz="2800" b="1">
              <a:ln w="127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0266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541D-FFE7-16A1-CDFD-FFD83486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"/>
            <a:ext cx="10820400" cy="1199744"/>
          </a:xfrm>
        </p:spPr>
        <p:txBody>
          <a:bodyPr/>
          <a:lstStyle/>
          <a:p>
            <a:r>
              <a:rPr lang="en-US" sz="4400" b="1">
                <a:ln w="12700">
                  <a:solidFill>
                    <a:schemeClr val="bg1"/>
                  </a:solidFill>
                </a:ln>
              </a:rPr>
              <a:t>Cost</a:t>
            </a:r>
            <a:r>
              <a:rPr lang="en-US"/>
              <a:t> </a:t>
            </a:r>
            <a:r>
              <a:rPr lang="en-US" sz="4400" b="1">
                <a:ln w="12700">
                  <a:solidFill>
                    <a:schemeClr val="bg1"/>
                  </a:solidFill>
                </a:ln>
              </a:rPr>
              <a:t>Savings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657AF-C462-E585-C1AE-DF4EBC481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62" y="1018118"/>
            <a:ext cx="11679677" cy="5544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IT Staff minimizes on-site visits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Issues are typically resolved within minutes 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Security Event Response Time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Reduce waiting time for frequently accessed items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Adjusting our Microsoft 365 License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Researching better value vendors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Evaluating our software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4854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94B0BD-ACF8-A8A6-F2C3-7BED8D9A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063557"/>
          </a:xfrm>
        </p:spPr>
        <p:txBody>
          <a:bodyPr/>
          <a:lstStyle/>
          <a:p>
            <a:pPr algn="l"/>
            <a:r>
              <a:rPr lang="en-US" sz="4400" b="1">
                <a:ln w="12700">
                  <a:solidFill>
                    <a:schemeClr val="bg1"/>
                  </a:solidFill>
                </a:ln>
              </a:rPr>
              <a:t>Grant Opportunity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C6C569-E079-5A15-027C-085900B3A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94" y="1345352"/>
            <a:ext cx="11796408" cy="5392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Possibility of up to $250,000 for Cybersecurity 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Awarded in mid-November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Improve Cybersecurity in our critical infrastructure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  <a:p>
            <a:pPr>
              <a:lnSpc>
                <a:spcPct val="100000"/>
              </a:lnSpc>
            </a:pPr>
            <a:r>
              <a:rPr lang="en-US" sz="4000" b="1">
                <a:ln w="22225">
                  <a:solidFill>
                    <a:schemeClr val="bg1"/>
                  </a:solidFill>
                </a:ln>
              </a:rPr>
              <a:t>Help our employees not only with Cybersecurity but  allow them access to needed resources</a:t>
            </a:r>
            <a:endParaRPr lang="en-US" sz="4000" b="1">
              <a:ln w="22225">
                <a:solidFill>
                  <a:prstClr val="black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7081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015B01-D8FE-5FE8-78F4-06C92E17A93A}"/>
              </a:ext>
            </a:extLst>
          </p:cNvPr>
          <p:cNvSpPr txBox="1"/>
          <p:nvPr/>
        </p:nvSpPr>
        <p:spPr>
          <a:xfrm>
            <a:off x="815548" y="536212"/>
            <a:ext cx="10560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cap="all">
                <a:ln w="12700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Information Technology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75009720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0</TotalTime>
  <Words>279</Words>
  <Application>Microsoft Office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Vapor Trail</vt:lpstr>
      <vt:lpstr>CCWD IT Tech byte</vt:lpstr>
      <vt:lpstr>PowerPoint Presentation</vt:lpstr>
      <vt:lpstr>Internet Speeds Before and After</vt:lpstr>
      <vt:lpstr>Internet service provider (ISP)</vt:lpstr>
      <vt:lpstr>Internet Service Provider Comparison</vt:lpstr>
      <vt:lpstr>Support for Employees and Devices</vt:lpstr>
      <vt:lpstr>Cost Savings</vt:lpstr>
      <vt:lpstr>Grant Opportunity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Smith</dc:creator>
  <cp:lastModifiedBy>Michael Bear</cp:lastModifiedBy>
  <cp:revision>4</cp:revision>
  <cp:lastPrinted>2024-09-17T15:25:55Z</cp:lastPrinted>
  <dcterms:created xsi:type="dcterms:W3CDTF">2024-09-12T17:31:25Z</dcterms:created>
  <dcterms:modified xsi:type="dcterms:W3CDTF">2024-09-17T17:55:19Z</dcterms:modified>
</cp:coreProperties>
</file>